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5.xml.rels" ContentType="application/vnd.openxmlformats-package.relationships+xml"/>
  <Override PartName="/ppt/slides/_rels/slide27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29.xml.rels" ContentType="application/vnd.openxmlformats-package.relationships+xml"/>
  <Override PartName="/ppt/slides/_rels/slide10.xml.rels" ContentType="application/vnd.openxmlformats-package.relationships+xml"/>
  <Override PartName="/ppt/slides/_rels/slide26.xml.rels" ContentType="application/vnd.openxmlformats-package.relationships+xml"/>
  <Override PartName="/ppt/slides/_rels/slide30.xml.rels" ContentType="application/vnd.openxmlformats-package.relationships+xml"/>
  <Override PartName="/ppt/slides/_rels/slide33.xml.rels" ContentType="application/vnd.openxmlformats-package.relationships+xml"/>
  <Override PartName="/ppt/slides/_rels/slide44.xml.rels" ContentType="application/vnd.openxmlformats-package.relationships+xml"/>
  <Override PartName="/ppt/slides/_rels/slide34.xml.rels" ContentType="application/vnd.openxmlformats-package.relationships+xml"/>
  <Override PartName="/ppt/slides/_rels/slide45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37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6.xml.rels" ContentType="application/vnd.openxmlformats-package.relationships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20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7.jpeg" ContentType="image/jpeg"/>
  <Override PartName="/ppt/media/image53.jpeg" ContentType="image/jpeg"/>
  <Override PartName="/ppt/media/image50.jpeg" ContentType="image/jpeg"/>
  <Override PartName="/ppt/media/image49.png" ContentType="image/png"/>
  <Override PartName="/ppt/media/image61.jpeg" ContentType="image/jpeg"/>
  <Override PartName="/ppt/media/image48.jpeg" ContentType="image/jpeg"/>
  <Override PartName="/ppt/media/image60.jpeg" ContentType="image/jpeg"/>
  <Override PartName="/ppt/media/image47.jpeg" ContentType="image/jpeg"/>
  <Override PartName="/ppt/media/image21.jpeg" ContentType="image/jpeg"/>
  <Override PartName="/ppt/media/image20.jpeg" ContentType="image/jpeg"/>
  <Override PartName="/ppt/media/image58.jpeg" ContentType="image/jpeg"/>
  <Override PartName="/ppt/media/image15.jpeg" ContentType="image/jpeg"/>
  <Override PartName="/ppt/media/image45.jpeg" ContentType="image/jpeg"/>
  <Override PartName="/ppt/media/image12.png" ContentType="image/png"/>
  <Override PartName="/ppt/media/image41.jpeg" ContentType="image/jpeg"/>
  <Override PartName="/ppt/media/image28.jpeg" ContentType="image/jpeg"/>
  <Override PartName="/ppt/media/image54.jpeg" ContentType="image/jpeg"/>
  <Override PartName="/ppt/media/image11.jpeg" ContentType="image/jpeg"/>
  <Override PartName="/ppt/media/image4.jpeg" ContentType="image/jpeg"/>
  <Override PartName="/ppt/media/image36.jpeg" ContentType="image/jpeg"/>
  <Override PartName="/ppt/media/image7.png" ContentType="image/png"/>
  <Override PartName="/ppt/media/image29.jpeg" ContentType="image/jpeg"/>
  <Override PartName="/ppt/media/image2.png" ContentType="image/png"/>
  <Override PartName="/ppt/media/image3.png" ContentType="image/png"/>
  <Override PartName="/ppt/media/image17.jpeg" ContentType="image/jpeg"/>
  <Override PartName="/ppt/media/image30.jpeg" ContentType="image/jpeg"/>
  <Override PartName="/ppt/media/image33.jpeg" ContentType="image/jpeg"/>
  <Override PartName="/ppt/media/image1.jpeg" ContentType="image/jpeg"/>
  <Override PartName="/ppt/media/image59.jpeg" ContentType="image/jpeg"/>
  <Override PartName="/ppt/media/image16.jpeg" ContentType="image/jpeg"/>
  <Override PartName="/ppt/media/image46.jpeg" ContentType="image/jpeg"/>
  <Override PartName="/ppt/media/image22.jpeg" ContentType="image/jpeg"/>
  <Override PartName="/ppt/media/image6.png" ContentType="image/png"/>
  <Override PartName="/ppt/media/image44.jpeg" ContentType="image/jpeg"/>
  <Override PartName="/ppt/media/image55.png" ContentType="image/png"/>
  <Override PartName="/ppt/media/image5.png" ContentType="image/png"/>
  <Override PartName="/ppt/media/image8.png" ContentType="image/png"/>
  <Override PartName="/ppt/media/image56.jpeg" ContentType="image/jpeg"/>
  <Override PartName="/ppt/media/image13.jpeg" ContentType="image/jpeg"/>
  <Override PartName="/ppt/media/image43.jpeg" ContentType="image/jpeg"/>
  <Override PartName="/ppt/media/image10.png" ContentType="image/png"/>
  <Override PartName="/ppt/media/image9.png" ContentType="image/png"/>
  <Override PartName="/ppt/media/image34.jpeg" ContentType="image/jpeg"/>
  <Override PartName="/ppt/media/image23.jpeg" ContentType="image/jpeg"/>
  <Override PartName="/ppt/media/image14.png" ContentType="image/png"/>
  <Override PartName="/ppt/media/image24.jpeg" ContentType="image/jpeg"/>
  <Override PartName="/ppt/media/image25.jpeg" ContentType="image/jpeg"/>
  <Override PartName="/ppt/media/image26.jpeg" ContentType="image/jpeg"/>
  <Override PartName="/ppt/media/image40.jpeg" ContentType="image/jpeg"/>
  <Override PartName="/ppt/media/image27.jpeg" ContentType="image/jpeg"/>
  <Override PartName="/ppt/media/image18.jpeg" ContentType="image/jpeg"/>
  <Override PartName="/ppt/media/image31.jpeg" ContentType="image/jpeg"/>
  <Override PartName="/ppt/media/image19.jpeg" ContentType="image/jpeg"/>
  <Override PartName="/ppt/media/image32.jpeg" ContentType="image/jpeg"/>
  <Override PartName="/ppt/media/image35.jpeg" ContentType="image/jpeg"/>
  <Override PartName="/ppt/media/image37.jpeg" ContentType="image/jpeg"/>
  <Override PartName="/ppt/media/image42.jpeg" ContentType="image/jpeg"/>
  <Override PartName="/ppt/media/image51.jpeg" ContentType="image/jpeg"/>
  <Override PartName="/ppt/media/image38.jpeg" ContentType="image/jpeg"/>
  <Override PartName="/ppt/media/image52.jpeg" ContentType="image/jpeg"/>
  <Override PartName="/ppt/media/image39.jpeg" ContentType="image/jpe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
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png>
</file>

<file path=ppt/media/image5.png>
</file>

<file path=ppt/media/image50.jpeg>
</file>

<file path=ppt/media/image51.jpeg>
</file>

<file path=ppt/media/image52.jpeg>
</file>

<file path=ppt/media/image53.jpeg>
</file>

<file path=ppt/media/image54.jpeg>
</file>

<file path=ppt/media/image55.png>
</file>

<file path=ppt/media/image56.jpeg>
</file>

<file path=ppt/media/image57.jpeg>
</file>

<file path=ppt/media/image58.jpeg>
</file>

<file path=ppt/media/image59.jpeg>
</file>

<file path=ppt/media/image6.png>
</file>

<file path=ppt/media/image60.jpeg>
</file>

<file path=ppt/media/image61.jpe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44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29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29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7.jpeg"/><Relationship Id="rId2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40.jpeg"/><Relationship Id="rId2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41.jpeg"/><Relationship Id="rId2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42.jpeg"/><Relationship Id="rId2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44.jpeg"/><Relationship Id="rId2" Type="http://schemas.openxmlformats.org/officeDocument/2006/relationships/slideLayout" Target="../slideLayouts/slideLayout2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45.jpeg"/><Relationship Id="rId2" Type="http://schemas.openxmlformats.org/officeDocument/2006/relationships/image" Target="../media/image46.jpeg"/><Relationship Id="rId3" Type="http://schemas.openxmlformats.org/officeDocument/2006/relationships/slideLayout" Target="../slideLayouts/slideLayout2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47.jpeg"/><Relationship Id="rId2" Type="http://schemas.openxmlformats.org/officeDocument/2006/relationships/slideLayout" Target="../slideLayouts/slideLayout2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image" Target="../media/image49.png"/><Relationship Id="rId3" Type="http://schemas.openxmlformats.org/officeDocument/2006/relationships/slideLayout" Target="../slideLayouts/slideLayout2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50.jpeg"/><Relationship Id="rId2" Type="http://schemas.openxmlformats.org/officeDocument/2006/relationships/slideLayout" Target="../slideLayouts/slideLayout2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51.jpe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2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52.jpeg"/><Relationship Id="rId2" Type="http://schemas.openxmlformats.org/officeDocument/2006/relationships/slideLayout" Target="../slideLayouts/slideLayout2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53.jpeg"/><Relationship Id="rId2" Type="http://schemas.openxmlformats.org/officeDocument/2006/relationships/slideLayout" Target="../slideLayouts/slideLayout2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54.jpeg"/><Relationship Id="rId2" Type="http://schemas.openxmlformats.org/officeDocument/2006/relationships/image" Target="../media/image55.png"/><Relationship Id="rId3" Type="http://schemas.openxmlformats.org/officeDocument/2006/relationships/slideLayout" Target="../slideLayouts/slideLayout2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56.jpeg"/><Relationship Id="rId2" Type="http://schemas.openxmlformats.org/officeDocument/2006/relationships/slideLayout" Target="../slideLayouts/slideLayout40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57.jpeg"/><Relationship Id="rId2" Type="http://schemas.openxmlformats.org/officeDocument/2006/relationships/slideLayout" Target="../slideLayouts/slideLayout2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58.jpeg"/><Relationship Id="rId2" Type="http://schemas.openxmlformats.org/officeDocument/2006/relationships/slideLayout" Target="../slideLayouts/slideLayout2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59.jpeg"/><Relationship Id="rId2" Type="http://schemas.openxmlformats.org/officeDocument/2006/relationships/slideLayout" Target="../slideLayouts/slideLayout2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60.jpeg"/><Relationship Id="rId2" Type="http://schemas.openxmlformats.org/officeDocument/2006/relationships/slideLayout" Target="../slideLayouts/slideLayout2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61.jpe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754200" y="3581640"/>
            <a:ext cx="7939440" cy="137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Programming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Picture 2" descr=""/>
          <p:cNvPicPr/>
          <p:nvPr/>
        </p:nvPicPr>
        <p:blipFill>
          <a:blip r:embed="rId2"/>
          <a:stretch/>
        </p:blipFill>
        <p:spPr>
          <a:xfrm>
            <a:off x="5394960" y="5212080"/>
            <a:ext cx="3168720" cy="1064880"/>
          </a:xfrm>
          <a:prstGeom prst="rect">
            <a:avLst/>
          </a:prstGeom>
          <a:ln>
            <a:noFill/>
          </a:ln>
        </p:spPr>
      </p:pic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097280" y="1828800"/>
            <a:ext cx="786312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'spam eggs'  # single quotes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'spam eggs'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'doesn\'t'  # use \' to escape the single quote...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"doesn't"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"doesn't"  # ...or use double quotes instead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"doesn't"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1097280" y="1828800"/>
            <a:ext cx="786312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'"Isn\'t," she said.'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'"Isn\'t," she said.'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print('"Isn\'t," she said.')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"Isn't," she said.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 = 'First line.\nSecond line.'  # \n means newline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'First line.\nSecond line.'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  # without print(), \n is included in the output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print(s)  # with print(), \n produces a new line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First line.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Second line.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1097280" y="1828800"/>
            <a:ext cx="786312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print('C:\some\name')  # here \n means newline!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C:\some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print(r'C:\some\name')  # note the r before the quote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C:\some\name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print("""\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Usage: thingy [OPTIONS]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-h                        Display this usage message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-H hostname               Hostname to connect to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""")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1097280" y="1828800"/>
            <a:ext cx="786312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can be concatenated (glued together) with the + operator, and repeated with *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3 times 'un', followed by 'ium'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3 * 'un' + 'ium'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'unununium'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'Py' 'thon'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'Python'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1097280" y="1828800"/>
            <a:ext cx="786312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only works with two literals though, not with variables or expressions: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prefix = 'Py'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prefix 'thon'  # can't concatenate a variable and a string literal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SyntaxError: invalid syntax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('un' * 3) 'ium'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SyntaxError: invalid syntax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1097280" y="1828800"/>
            <a:ext cx="786312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index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 = 'Python'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word[0]  # character in position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word[5]  # character in position 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word[-1]  # 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word[-2]  # second-last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'o'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word[-6]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index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 = 'Python'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word[0]  # character in position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word[5]  # character in position 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word[-1]  # 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word[-2]  # second-last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'o'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 = 'supercalifragilisticexpialidocious'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len(s)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34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 = 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squares[0]  # indexing returns the item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squares[-1]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squares[-3:]  # slicing returns a new 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 = 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squares[:]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Lists also support operations like concatenation: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 + [36, 49, 64, 81, 100]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4, 9, 16, 25, 36, 49, 64, 81, 100]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 = [1, 8, 27, 65, 125]  # something's wrong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4 ** 3  # the cube of 4 is 64, not 65!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64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cubes[3] = 64  # replace the wrong value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8, 27, 64, 125]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You can also add new items at the end of the list, by using the append()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 = [1, 8, 27, 64, 125]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cubes.append(216)  # add the cube of 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cubes.append(7 ** 3)  # and the cube of 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8, 27, 64, 125, 216, 343]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822960" y="1005840"/>
            <a:ext cx="8228520" cy="58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Agenda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448920" y="1596600"/>
            <a:ext cx="8511480" cy="396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Line Comment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Operation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Number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interactive mode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 = 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replace some values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letters[2:5] = ['C', 'D', 'E']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now remove them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letters[2:5] = []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clear the list by replacing all the elements with an empty 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letters[:] = []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It is possible to nest lists (create lists containing other lists), for example: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a = 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n = [1, 2, 3]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 = [a, n]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[['a', 'b', 'c'], [1, 2, 3]]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x[0]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x[0][1]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'b'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list.append(x)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list.extend(L)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list.insert(i, x)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list.index(start, end)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list.count(x)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list.reverse()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 = ['orange', 'apple', 'pear', 'banana', 'kiwi', 'apple', 'banana']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fruits.count('apple')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fruits.count('tangerine')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fruits.index('banana')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fruits.index('banana', 4)  # Find next banana starting a position 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fruits.reverse()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['banana', 'apple', 'kiwi', 'banana', 'pear', 'apple', 'orange']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fruits.append('grape')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['banana', 'apple', 'kiwi', 'banana', 'pear', 'apple', 'orange', 'grape']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fruits.sort()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['apple', 'apple', 'banana', 'banana', 'grape', 'kiwi', 'orange', 'pear']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fruits.pop()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'pear'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methods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sort() arranges the elements of the list from low to high: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['d', 'c', 'e', 'b', 'a']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t.sort()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extend() takes a list as an argument and appends all of the elements: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t1 = 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t2 = ['d', 'e']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t1.extend(t2)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print(t1)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#Deleting List elements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There are several ways to delete elements from a list. If you know the index of the element you want, you can use pop():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x = t.pop(1)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you don't need the removed value, you can use the del operator: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del t[1]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#Deleting List elements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How remove more than one element, you can use del with a slice index: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['a', 'b', 'c', 'd', 'e', 'f']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#Lists and functions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There are a number of built-in functions that can be used on lists that allow you to quickly look through a list without writing your own loops: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len(nums)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max(nums)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min(nums)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sum(nums)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Example: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Nums = [3, 41, 12, 9, 74, 15]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print(len(nums))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822960" y="1005840"/>
            <a:ext cx="8228520" cy="58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An Informal Introduction to Python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448920" y="1596600"/>
            <a:ext cx="8511480" cy="396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Line Comment examples: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this is the first comment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spam = 1  # and this is the second comment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... and now a third!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text = "# This is not a comment because it's inside quotes."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#We could rewrite program that computed the average of a list of numbers entered by the user using a list.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total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( True ) 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inp = input('Enter a number: 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inp == 'done' : break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value = float(inp)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total = total + value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= count + 1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average = total / count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('Average:', average)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#Lists and 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 string is a sequence of characters and a list is a sequence of values, but a list of characters is not the same as a string. To convert from a string to a list of characters, you can use list: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 = 'spam'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list(s)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(t)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 list function breaks a string into individual letters.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#Lists and 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you want to break a string into words, you can use the split method: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 = 'list is the name of a built-in function'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s.split()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(t)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 split() break a string into words.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#Lists and 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You can call split with an optional argument called a delimiter specifies which characters to use as word boundaries.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 = 'spam-spam-spam'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delimiter = '-'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print(s.split(delimiter))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#Lists and 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join is the inverse of split. It takes a list of strings and concatenates the elements.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 = ['join', 'is', 'the', 'inverse' , 'of','split']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delimiter = ' 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print(delimiter.join(t))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Ask the user for a string and print out whether this string is a palindrome or not. (A palindrome is a string that reads the same forwards and backwards.)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6" name="" descr=""/>
          <p:cNvPicPr/>
          <p:nvPr/>
        </p:nvPicPr>
        <p:blipFill>
          <a:blip r:embed="rId2"/>
          <a:stretch/>
        </p:blipFill>
        <p:spPr>
          <a:xfrm>
            <a:off x="1351800" y="3368520"/>
            <a:ext cx="6603120" cy="1751760"/>
          </a:xfrm>
          <a:prstGeom prst="rect">
            <a:avLst/>
          </a:prstGeom>
          <a:ln>
            <a:noFill/>
          </a:ln>
        </p:spPr>
      </p:pic>
    </p:spTree>
  </p:cSld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 Lists(solution)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wrd=input("Please enter a word \n")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wrd=str(wrd)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rvs=wrd[::-1]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print(rvs)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wrd == rvs: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print("This word is a palindrome")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else: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print("This word is not a palindrome")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097280" y="1463040"/>
            <a:ext cx="7863120" cy="201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#A while loop statement in Python programming language repeatedly executes a target statement as long as a given condition is true.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1" name="" descr=""/>
          <p:cNvPicPr/>
          <p:nvPr/>
        </p:nvPicPr>
        <p:blipFill>
          <a:blip r:embed="rId2"/>
          <a:stretch/>
        </p:blipFill>
        <p:spPr>
          <a:xfrm>
            <a:off x="5618880" y="3017520"/>
            <a:ext cx="3265920" cy="3200400"/>
          </a:xfrm>
          <a:prstGeom prst="rect">
            <a:avLst/>
          </a:prstGeom>
          <a:ln>
            <a:noFill/>
          </a:ln>
        </p:spPr>
      </p:pic>
    </p:spTree>
  </p:cSld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1097280" y="1463040"/>
            <a:ext cx="7863120" cy="521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#Here, statement(s) may be a single statement or a block of statements. The condition may be any expression, and true is any non-zero value. The loop iterates while the condition is true.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expression: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statement(s)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1097280" y="1463040"/>
            <a:ext cx="7863120" cy="521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(count &lt; 9):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'The count is:', count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= count + 1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 "Good bye!"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1371600" y="1371600"/>
            <a:ext cx="2651040" cy="73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#Operation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2"/>
          <a:stretch/>
        </p:blipFill>
        <p:spPr>
          <a:xfrm>
            <a:off x="1538280" y="2011680"/>
            <a:ext cx="6428520" cy="4114080"/>
          </a:xfrm>
          <a:prstGeom prst="rect">
            <a:avLst/>
          </a:prstGeom>
          <a:ln>
            <a:noFill/>
          </a:ln>
        </p:spPr>
      </p:pic>
    </p:spTree>
  </p:cSld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 with else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counter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counter &lt; 3: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print("Inside loop")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counter = counter + 1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else: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print("Inside else")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To take input from the user,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 = int(input("Enter n: "))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initialize sum and counter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sum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 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i &lt;= 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sum = sum + 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 = i+1    # update counter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print the sum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print("The sum is", sum)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#Guessing Number Game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Ask the user to guess the number, then tell them whether they guessed too low, too high, or exactly right.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2" name="" descr=""/>
          <p:cNvPicPr/>
          <p:nvPr/>
        </p:nvPicPr>
        <p:blipFill>
          <a:blip r:embed="rId2"/>
          <a:stretch/>
        </p:blipFill>
        <p:spPr>
          <a:xfrm>
            <a:off x="5760720" y="3219120"/>
            <a:ext cx="2559960" cy="2559960"/>
          </a:xfrm>
          <a:prstGeom prst="rect">
            <a:avLst/>
          </a:prstGeom>
          <a:ln>
            <a:noFill/>
          </a:ln>
        </p:spPr>
      </p:pic>
    </p:spTree>
  </p:cSld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cc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Exercise 2 (solution)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 Fibonacci sequence is the integer sequence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change this value for a different result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nterms = 10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#nterms = int(input("How many terms? "))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first two terms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n1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n2 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=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n2 = nth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+=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check if the number of terms is valid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nterms &lt;= 0: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print("Please enter a positive integer")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elif nterms == 1: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print("Fibonacci sequence upto",nterms,":")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print(n1)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else: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print("Fibonacci sequence upto",nterms,":")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print(n1,",",n2,end=', 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count &lt; nterms: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nth = n1 + n2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print(nth,end=' , 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update values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n1 = n2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n2 = nth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+=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1097280" y="1463040"/>
            <a:ext cx="7863120" cy="502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Fibonacci series: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# the sum of two elements defines the next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a, b = 0,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while b &lt; 10: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    print(b)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    a, b = b, a+b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097280" y="1828800"/>
            <a:ext cx="786312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#Numbers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2 + 2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50 - 5*6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(50 - 5*6) / 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5.0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8 / 5  # division always returns a floating point number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1.6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1097280" y="1828800"/>
            <a:ext cx="786312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#Division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17 / 3  # classic division returns a float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5.666666666666667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17 // 3  # floor division discards the fractional part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17 % 3  # the % operator returns the remainder of the division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5 * 3 + 2  # result * divisor + remainder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1097280" y="1828800"/>
            <a:ext cx="786312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#calculate powers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5 ** 2  # 5 squared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2 ** 7  # 2 to the power of 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128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#equal sign (=)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width = 20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height = 5 * 9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width * height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900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1097280" y="1828800"/>
            <a:ext cx="786312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#If a variable is not “defined”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n  # try to access an undefined variable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Traceback (most recent call last):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File "&lt;stdin&gt;", line 1, in &lt;module&gt;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NameError: name 'n' is not defined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1823400" y="527760"/>
            <a:ext cx="6870600" cy="7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1097280" y="1828800"/>
            <a:ext cx="7863120" cy="466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#interactive mode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 last printed expression is assigned to the variable ( _ 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tax = 12.5 / 100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price = 100.50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price * tax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12.5625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price + _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113.0625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round(_, 2)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113.06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523</TotalTime>
  <Application>LibreOffice/5.1.4.2$Linux_X86_64 LibreOffice_project/10m0$Build-2</Application>
  <Company>Microsoft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2013-08-21T19:17:07Z</dcterms:created>
  <dc:creator>Julian</dc:creator>
  <dc:description/>
  <dc:language>en-US</dc:language>
  <cp:lastModifiedBy/>
  <dcterms:modified xsi:type="dcterms:W3CDTF">2017-01-18T02:03:21Z</dcterms:modified>
  <cp:revision>57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Microsoft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4</vt:i4>
  </property>
</Properties>
</file>